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9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02FDEB-51C7-4C31-AFB8-D36E5D3457C5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8988B8-9713-4015-9B8A-AFFAA71C03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858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2DB45AAF-EA24-47A4-8DCD-B33CADC06CE7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fld id="{FB4932B8-CDA9-409B-B895-91D1EBE89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06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45AAF-EA24-47A4-8DCD-B33CADC06CE7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4932B8-CDA9-409B-B895-91D1EBE89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92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45AAF-EA24-47A4-8DCD-B33CADC06CE7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4932B8-CDA9-409B-B895-91D1EBE89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227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45AAF-EA24-47A4-8DCD-B33CADC06CE7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4932B8-CDA9-409B-B895-91D1EBE89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533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45AAF-EA24-47A4-8DCD-B33CADC06CE7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4932B8-CDA9-409B-B895-91D1EBE89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763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45AAF-EA24-47A4-8DCD-B33CADC06CE7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4932B8-CDA9-409B-B895-91D1EBE89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649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45AAF-EA24-47A4-8DCD-B33CADC06CE7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4932B8-CDA9-409B-B895-91D1EBE89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700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45AAF-EA24-47A4-8DCD-B33CADC06CE7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4932B8-CDA9-409B-B895-91D1EBE89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793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45AAF-EA24-47A4-8DCD-B33CADC06CE7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4932B8-CDA9-409B-B895-91D1EBE89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719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45AAF-EA24-47A4-8DCD-B33CADC06CE7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4932B8-CDA9-409B-B895-91D1EBE89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702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45AAF-EA24-47A4-8DCD-B33CADC06CE7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4932B8-CDA9-409B-B895-91D1EBE89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01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2DB45AAF-EA24-47A4-8DCD-B33CADC06CE7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en-US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FB4932B8-CDA9-409B-B895-91D1EBE89FC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"/>
            <a:ext cx="8105775" cy="1462087"/>
          </a:xfrm>
        </p:spPr>
        <p:txBody>
          <a:bodyPr>
            <a:normAutofit/>
          </a:bodyPr>
          <a:lstStyle/>
          <a:p>
            <a:r>
              <a:rPr lang="es-ES_tradnl" sz="3600" dirty="0" smtClean="0">
                <a:solidFill>
                  <a:srgbClr val="008000"/>
                </a:solidFill>
              </a:rPr>
              <a:t>Me llamo _________          </a:t>
            </a:r>
            <a:r>
              <a:rPr lang="es-ES_tradnl" sz="3600" dirty="0" smtClean="0">
                <a:solidFill>
                  <a:srgbClr val="008000"/>
                </a:solidFill>
              </a:rPr>
              <a:t>Clase 8 IM</a:t>
            </a:r>
            <a:r>
              <a:rPr lang="es-ES_tradnl" sz="3600" dirty="0" smtClean="0">
                <a:solidFill>
                  <a:srgbClr val="008000"/>
                </a:solidFill>
              </a:rPr>
              <a:t/>
            </a:r>
            <a:br>
              <a:rPr lang="es-ES_tradnl" sz="3600" dirty="0" smtClean="0">
                <a:solidFill>
                  <a:srgbClr val="008000"/>
                </a:solidFill>
              </a:rPr>
            </a:br>
            <a:r>
              <a:rPr lang="es-ES_tradnl" sz="3600" dirty="0" smtClean="0">
                <a:solidFill>
                  <a:srgbClr val="008000"/>
                </a:solidFill>
              </a:rPr>
              <a:t>La fecha es el </a:t>
            </a:r>
            <a:r>
              <a:rPr lang="es-ES_tradnl" sz="3600" dirty="0" smtClean="0">
                <a:solidFill>
                  <a:srgbClr val="008000"/>
                </a:solidFill>
              </a:rPr>
              <a:t>9 </a:t>
            </a:r>
            <a:r>
              <a:rPr lang="es-ES_tradnl" sz="3600" dirty="0" smtClean="0">
                <a:solidFill>
                  <a:srgbClr val="008000"/>
                </a:solidFill>
              </a:rPr>
              <a:t>de </a:t>
            </a:r>
            <a:r>
              <a:rPr lang="es-ES_tradnl" sz="3600" dirty="0" smtClean="0">
                <a:solidFill>
                  <a:srgbClr val="008000"/>
                </a:solidFill>
              </a:rPr>
              <a:t>abril</a:t>
            </a:r>
            <a:r>
              <a:rPr lang="es-ES_tradnl" sz="3600" dirty="0" smtClean="0">
                <a:solidFill>
                  <a:srgbClr val="008000"/>
                </a:solidFill>
              </a:rPr>
              <a:t> </a:t>
            </a:r>
            <a:r>
              <a:rPr lang="es-ES_tradnl" sz="3600" dirty="0" smtClean="0">
                <a:solidFill>
                  <a:srgbClr val="008000"/>
                </a:solidFill>
              </a:rPr>
              <a:t>del 2013</a:t>
            </a:r>
            <a:endParaRPr lang="es-ES_tradnl" sz="3600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981200"/>
            <a:ext cx="9220200" cy="46482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_tradnl" sz="3000" dirty="0" smtClean="0">
                <a:solidFill>
                  <a:srgbClr val="FF0000"/>
                </a:solidFill>
              </a:rPr>
              <a:t>Propósito # </a:t>
            </a:r>
            <a:r>
              <a:rPr lang="es-ES_tradnl" sz="3000" dirty="0" smtClean="0">
                <a:solidFill>
                  <a:srgbClr val="FF0000"/>
                </a:solidFill>
              </a:rPr>
              <a:t>44: </a:t>
            </a:r>
            <a:r>
              <a:rPr lang="es-ES_tradnl" sz="3000" dirty="0" smtClean="0"/>
              <a:t>¿Saben </a:t>
            </a:r>
            <a:r>
              <a:rPr lang="es-ES_tradnl" sz="3000" dirty="0" err="1" smtClean="0"/>
              <a:t>uds.</a:t>
            </a:r>
            <a:r>
              <a:rPr lang="es-ES_tradnl" sz="3000" dirty="0" smtClean="0"/>
              <a:t> nadar?</a:t>
            </a:r>
          </a:p>
          <a:p>
            <a:pPr marL="0" indent="0">
              <a:buNone/>
            </a:pPr>
            <a:r>
              <a:rPr lang="es-ES_tradnl" sz="3000" dirty="0" smtClean="0">
                <a:solidFill>
                  <a:srgbClr val="FF0000"/>
                </a:solidFill>
              </a:rPr>
              <a:t>Actividad Inicial:</a:t>
            </a:r>
            <a:r>
              <a:rPr lang="es-ES_tradnl" sz="3000" dirty="0" smtClean="0">
                <a:solidFill>
                  <a:schemeClr val="bg2"/>
                </a:solidFill>
              </a:rPr>
              <a:t> Completa la oración con la forma correcta del verbo Saber.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000" dirty="0" smtClean="0">
                <a:solidFill>
                  <a:schemeClr val="bg2"/>
                </a:solidFill>
              </a:rPr>
              <a:t>Lorenzo y Rosa _________ multiplicar muy bien.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000" dirty="0" smtClean="0">
                <a:solidFill>
                  <a:schemeClr val="bg2"/>
                </a:solidFill>
              </a:rPr>
              <a:t>Yo _________ el numero de teléfono de la escuela.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000" dirty="0" smtClean="0">
                <a:solidFill>
                  <a:schemeClr val="bg2"/>
                </a:solidFill>
              </a:rPr>
              <a:t>¿___________ el profesor que hay un paseo hoy?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000" dirty="0" smtClean="0">
                <a:solidFill>
                  <a:schemeClr val="bg2"/>
                </a:solidFill>
              </a:rPr>
              <a:t>¡Tú ___________ bailar muy bien!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3000" dirty="0" smtClean="0">
                <a:solidFill>
                  <a:schemeClr val="accent4"/>
                </a:solidFill>
              </a:rPr>
              <a:t>Sara __________ quien va a ir a la fiesta.</a:t>
            </a:r>
          </a:p>
        </p:txBody>
      </p:sp>
    </p:spTree>
    <p:extLst>
      <p:ext uri="{BB962C8B-B14F-4D97-AF65-F5344CB8AC3E}">
        <p14:creationId xmlns:p14="http://schemas.microsoft.com/office/powerpoint/2010/main" val="297803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0"/>
            <a:ext cx="7793037" cy="8382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r>
              <a:rPr lang="en-US" dirty="0" smtClean="0">
                <a:solidFill>
                  <a:srgbClr val="FF0000"/>
                </a:solidFill>
              </a:rPr>
              <a:t> del </a:t>
            </a:r>
            <a:r>
              <a:rPr lang="en-US" dirty="0" err="1" smtClean="0">
                <a:solidFill>
                  <a:srgbClr val="FF0000"/>
                </a:solidFill>
              </a:rPr>
              <a:t>verbo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SABER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838200"/>
            <a:ext cx="7772400" cy="5715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000" dirty="0" smtClean="0"/>
              <a:t>SABER </a:t>
            </a:r>
            <a:r>
              <a:rPr lang="en-US" sz="3000" i="1" dirty="0" smtClean="0"/>
              <a:t>(to know)</a:t>
            </a:r>
          </a:p>
          <a:p>
            <a:r>
              <a:rPr lang="en-US" sz="3000" dirty="0" smtClean="0">
                <a:latin typeface="Times New Roman" pitchFamily="18" charset="0"/>
              </a:rPr>
              <a:t>to know a fact, to have information about something</a:t>
            </a:r>
          </a:p>
          <a:p>
            <a:r>
              <a:rPr lang="en-US" sz="3000" dirty="0" smtClean="0">
                <a:latin typeface="Times New Roman" pitchFamily="18" charset="0"/>
              </a:rPr>
              <a:t>Saber + </a:t>
            </a:r>
            <a:r>
              <a:rPr lang="en-US" sz="3000" i="1" dirty="0" smtClean="0">
                <a:latin typeface="Times New Roman" pitchFamily="18" charset="0"/>
              </a:rPr>
              <a:t>infinitive= </a:t>
            </a:r>
            <a:r>
              <a:rPr lang="en-US" sz="3000" dirty="0" smtClean="0">
                <a:latin typeface="Times New Roman" pitchFamily="18" charset="0"/>
              </a:rPr>
              <a:t>to know </a:t>
            </a:r>
            <a:r>
              <a:rPr lang="en-US" sz="3000" u="sng" dirty="0" smtClean="0">
                <a:latin typeface="Times New Roman" pitchFamily="18" charset="0"/>
              </a:rPr>
              <a:t>how</a:t>
            </a:r>
            <a:r>
              <a:rPr lang="en-US" sz="3000" dirty="0" smtClean="0">
                <a:latin typeface="Times New Roman" pitchFamily="18" charset="0"/>
              </a:rPr>
              <a:t> (to do something)</a:t>
            </a:r>
          </a:p>
          <a:p>
            <a:r>
              <a:rPr lang="en-US" sz="3000" dirty="0" smtClean="0">
                <a:latin typeface="Times New Roman" pitchFamily="18" charset="0"/>
              </a:rPr>
              <a:t>Often followed by a </a:t>
            </a:r>
            <a:r>
              <a:rPr lang="en-US" sz="3000" u="sng" dirty="0" smtClean="0">
                <a:latin typeface="Times New Roman" pitchFamily="18" charset="0"/>
              </a:rPr>
              <a:t>question word</a:t>
            </a:r>
          </a:p>
          <a:p>
            <a:r>
              <a:rPr lang="en-US" sz="3000" dirty="0" smtClean="0">
                <a:latin typeface="Times New Roman" pitchFamily="18" charset="0"/>
              </a:rPr>
              <a:t>To know something from memory</a:t>
            </a:r>
          </a:p>
          <a:p>
            <a:pPr marL="0" indent="0">
              <a:buNone/>
            </a:pPr>
            <a:r>
              <a:rPr lang="en-US" sz="3000" dirty="0" smtClean="0">
                <a:latin typeface="Times New Roman" pitchFamily="18" charset="0"/>
              </a:rPr>
              <a:t>CONJUGATION:</a:t>
            </a:r>
          </a:p>
          <a:p>
            <a:pPr marL="0" indent="0">
              <a:buNone/>
            </a:pPr>
            <a:r>
              <a:rPr lang="en-US" sz="3000" dirty="0" err="1" smtClean="0">
                <a:latin typeface="Times New Roman" pitchFamily="18" charset="0"/>
              </a:rPr>
              <a:t>Yo</a:t>
            </a:r>
            <a:r>
              <a:rPr lang="en-US" sz="3000" dirty="0" smtClean="0">
                <a:latin typeface="Times New Roman" pitchFamily="18" charset="0"/>
              </a:rPr>
              <a:t>				 </a:t>
            </a:r>
            <a:r>
              <a:rPr lang="en-US" sz="3000" dirty="0" err="1" smtClean="0">
                <a:latin typeface="Times New Roman" pitchFamily="18" charset="0"/>
              </a:rPr>
              <a:t>Nosotros</a:t>
            </a:r>
            <a:endParaRPr lang="en-US" sz="3000" dirty="0" smtClean="0">
              <a:latin typeface="Times New Roman" pitchFamily="18" charset="0"/>
            </a:endParaRPr>
          </a:p>
          <a:p>
            <a:pPr marL="0" indent="0">
              <a:buNone/>
            </a:pPr>
            <a:r>
              <a:rPr lang="en-US" sz="3000" dirty="0" err="1" smtClean="0">
                <a:latin typeface="Times New Roman" pitchFamily="18" charset="0"/>
              </a:rPr>
              <a:t>Tú</a:t>
            </a:r>
            <a:r>
              <a:rPr lang="en-US" sz="3000" dirty="0" smtClean="0">
                <a:latin typeface="Times New Roman" pitchFamily="18" charset="0"/>
              </a:rPr>
              <a:t>				    </a:t>
            </a:r>
            <a:endParaRPr lang="en-US" sz="3000" dirty="0">
              <a:latin typeface="Times New Roman" pitchFamily="18" charset="0"/>
            </a:endParaRPr>
          </a:p>
          <a:p>
            <a:pPr marL="0" indent="0">
              <a:buNone/>
            </a:pPr>
            <a:r>
              <a:rPr lang="en-US" sz="3000" dirty="0" err="1" smtClean="0">
                <a:latin typeface="Times New Roman" pitchFamily="18" charset="0"/>
              </a:rPr>
              <a:t>Él</a:t>
            </a:r>
            <a:r>
              <a:rPr lang="en-US" sz="3000" dirty="0" smtClean="0">
                <a:latin typeface="Times New Roman" pitchFamily="18" charset="0"/>
              </a:rPr>
              <a:t> </a:t>
            </a:r>
            <a:r>
              <a:rPr lang="en-US" sz="3000" dirty="0" err="1" smtClean="0">
                <a:latin typeface="Times New Roman" pitchFamily="18" charset="0"/>
              </a:rPr>
              <a:t>ella</a:t>
            </a:r>
            <a:r>
              <a:rPr lang="en-US" sz="3000" dirty="0" smtClean="0">
                <a:latin typeface="Times New Roman" pitchFamily="18" charset="0"/>
              </a:rPr>
              <a:t> </a:t>
            </a:r>
            <a:r>
              <a:rPr lang="en-US" sz="3000" dirty="0" err="1" smtClean="0">
                <a:latin typeface="Times New Roman" pitchFamily="18" charset="0"/>
              </a:rPr>
              <a:t>Ud</a:t>
            </a:r>
            <a:r>
              <a:rPr lang="en-US" sz="3000" dirty="0" smtClean="0">
                <a:latin typeface="Times New Roman" pitchFamily="18" charset="0"/>
              </a:rPr>
              <a:t>.			 </a:t>
            </a:r>
            <a:r>
              <a:rPr lang="en-US" sz="3000" dirty="0" err="1" smtClean="0">
                <a:latin typeface="Times New Roman" pitchFamily="18" charset="0"/>
              </a:rPr>
              <a:t>Ellos</a:t>
            </a:r>
            <a:r>
              <a:rPr lang="en-US" sz="3000" dirty="0" smtClean="0">
                <a:latin typeface="Times New Roman" pitchFamily="18" charset="0"/>
              </a:rPr>
              <a:t> </a:t>
            </a:r>
            <a:r>
              <a:rPr lang="en-US" sz="3000" dirty="0" err="1" smtClean="0">
                <a:latin typeface="Times New Roman" pitchFamily="18" charset="0"/>
              </a:rPr>
              <a:t>Ellas</a:t>
            </a:r>
            <a:r>
              <a:rPr lang="en-US" sz="3000" dirty="0" smtClean="0">
                <a:latin typeface="Times New Roman" pitchFamily="18" charset="0"/>
              </a:rPr>
              <a:t> </a:t>
            </a:r>
            <a:r>
              <a:rPr lang="en-US" sz="3000" dirty="0" err="1" smtClean="0">
                <a:latin typeface="Times New Roman" pitchFamily="18" charset="0"/>
              </a:rPr>
              <a:t>Uds</a:t>
            </a:r>
            <a:r>
              <a:rPr lang="en-US" sz="3000" dirty="0" smtClean="0">
                <a:latin typeface="Times New Roman" pitchFamily="18" charset="0"/>
              </a:rPr>
              <a:t>.</a:t>
            </a:r>
          </a:p>
          <a:p>
            <a:endParaRPr lang="en-US" sz="3000" dirty="0" smtClean="0">
              <a:latin typeface="Times New Roman" pitchFamily="18" charset="0"/>
            </a:endParaRPr>
          </a:p>
          <a:p>
            <a:endParaRPr lang="en-US" sz="3000" b="1" dirty="0"/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2057400" y="4712369"/>
            <a:ext cx="1524000" cy="469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3400" b="1" noProof="1" smtClean="0">
                <a:solidFill>
                  <a:srgbClr val="CC0099"/>
                </a:solidFill>
                <a:latin typeface="Times New Roman" pitchFamily="18" charset="0"/>
              </a:rPr>
              <a:t>sé</a:t>
            </a:r>
            <a:endParaRPr lang="en-US" sz="3400" b="1" noProof="1">
              <a:solidFill>
                <a:srgbClr val="CC0099"/>
              </a:solidFill>
              <a:latin typeface="Times New Roman" pitchFamily="18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057400" y="5181600"/>
            <a:ext cx="1524000" cy="469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3400" b="1" noProof="1" smtClean="0">
                <a:solidFill>
                  <a:srgbClr val="CC0099"/>
                </a:solidFill>
                <a:latin typeface="Times New Roman" pitchFamily="18" charset="0"/>
              </a:rPr>
              <a:t>sabes</a:t>
            </a:r>
            <a:endParaRPr lang="en-US" sz="3400" b="1" noProof="1">
              <a:solidFill>
                <a:srgbClr val="CC0099"/>
              </a:solidFill>
              <a:latin typeface="Times New Roman" pitchFamily="18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971800" y="5715000"/>
            <a:ext cx="1524000" cy="469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3400" b="1" noProof="1" smtClean="0">
                <a:solidFill>
                  <a:srgbClr val="CC0099"/>
                </a:solidFill>
                <a:latin typeface="Times New Roman" pitchFamily="18" charset="0"/>
              </a:rPr>
              <a:t>sabe</a:t>
            </a:r>
            <a:endParaRPr lang="en-US" sz="3400" b="1" noProof="1">
              <a:solidFill>
                <a:srgbClr val="CC0099"/>
              </a:solidFill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629400" y="4724400"/>
            <a:ext cx="2362200" cy="458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3400" b="1" noProof="1" smtClean="0">
                <a:solidFill>
                  <a:srgbClr val="CC0099"/>
                </a:solidFill>
                <a:latin typeface="Times New Roman" pitchFamily="18" charset="0"/>
              </a:rPr>
              <a:t>sabemos</a:t>
            </a:r>
            <a:endParaRPr lang="en-US" sz="3400" b="1" noProof="1">
              <a:solidFill>
                <a:srgbClr val="CC0099"/>
              </a:solidFill>
              <a:latin typeface="Times New Roman" pitchFamily="18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7543800" y="5715000"/>
            <a:ext cx="1524000" cy="469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3400" b="1" noProof="1" smtClean="0">
                <a:solidFill>
                  <a:srgbClr val="CC0099"/>
                </a:solidFill>
                <a:latin typeface="Times New Roman" pitchFamily="18" charset="0"/>
              </a:rPr>
              <a:t>saben</a:t>
            </a:r>
            <a:endParaRPr lang="en-US" sz="3400" b="1" noProof="1">
              <a:solidFill>
                <a:srgbClr val="CC0099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2336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utoUpdateAnimBg="0"/>
      <p:bldP spid="5" grpId="0" build="p" autoUpdateAnimBg="0"/>
      <p:bldP spid="6" grpId="0" build="p" autoUpdateAnimBg="0"/>
      <p:bldP spid="7" grpId="0" build="p" autoUpdateAnimBg="0"/>
      <p:bldP spid="8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Oval 2"/>
          <p:cNvSpPr>
            <a:spLocks noChangeArrowheads="1"/>
          </p:cNvSpPr>
          <p:nvPr/>
        </p:nvSpPr>
        <p:spPr bwMode="auto">
          <a:xfrm>
            <a:off x="2133600" y="2438400"/>
            <a:ext cx="2133600" cy="854075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381000"/>
            <a:ext cx="7772400" cy="1447800"/>
          </a:xfrm>
        </p:spPr>
        <p:txBody>
          <a:bodyPr/>
          <a:lstStyle/>
          <a:p>
            <a:pPr algn="ctr" eaLnBrk="1" hangingPunct="1"/>
            <a:r>
              <a:rPr lang="en-US" b="1" smtClean="0">
                <a:solidFill>
                  <a:srgbClr val="FF6600"/>
                </a:solidFill>
              </a:rPr>
              <a:t>Conoc</a:t>
            </a:r>
            <a:r>
              <a:rPr lang="en-US" b="1" noProof="1" smtClean="0">
                <a:solidFill>
                  <a:srgbClr val="FF6600"/>
                </a:solidFill>
              </a:rPr>
              <a:t>er</a:t>
            </a:r>
            <a:r>
              <a:rPr lang="en-US" b="1" smtClean="0">
                <a:solidFill>
                  <a:srgbClr val="FF6600"/>
                </a:solidFill>
              </a:rPr>
              <a:t/>
            </a:r>
            <a:br>
              <a:rPr lang="en-US" b="1" smtClean="0">
                <a:solidFill>
                  <a:srgbClr val="FF6600"/>
                </a:solidFill>
              </a:rPr>
            </a:br>
            <a:r>
              <a:rPr lang="en-US" smtClean="0">
                <a:solidFill>
                  <a:srgbClr val="FF6600"/>
                </a:solidFill>
              </a:rPr>
              <a:t> conjugation</a:t>
            </a:r>
            <a:endParaRPr lang="en-US" noProof="1" smtClean="0">
              <a:solidFill>
                <a:srgbClr val="FF6600"/>
              </a:solidFill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2209800" y="2535238"/>
            <a:ext cx="2209800" cy="216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4400">
                <a:latin typeface="Times New Roman" pitchFamily="18" charset="0"/>
              </a:rPr>
              <a:t>conozco</a:t>
            </a:r>
            <a:endParaRPr lang="en-US" sz="4400" noProof="1">
              <a:latin typeface="Times New Roman" pitchFamily="18" charset="0"/>
            </a:endParaRP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4400">
                <a:latin typeface="Times New Roman" pitchFamily="18" charset="0"/>
              </a:rPr>
              <a:t>conoc</a:t>
            </a:r>
            <a:r>
              <a:rPr lang="en-US" sz="4400" noProof="1">
                <a:latin typeface="Times New Roman" pitchFamily="18" charset="0"/>
              </a:rPr>
              <a:t>es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4400">
                <a:latin typeface="Times New Roman" pitchFamily="18" charset="0"/>
              </a:rPr>
              <a:t>conoc</a:t>
            </a:r>
            <a:r>
              <a:rPr lang="en-US" sz="4400" noProof="1">
                <a:latin typeface="Times New Roman" pitchFamily="18" charset="0"/>
              </a:rPr>
              <a:t>e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6477000" y="2598738"/>
            <a:ext cx="2819400" cy="1363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171450" algn="l"/>
              </a:tabLs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tabLst>
                <a:tab pos="171450" algn="l"/>
              </a:tabLs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tabLst>
                <a:tab pos="171450" algn="l"/>
              </a:tabLs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tabLst>
                <a:tab pos="171450" algn="l"/>
              </a:tabLs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tabLst>
                <a:tab pos="171450" algn="l"/>
              </a:tabLs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1450" algn="l"/>
              </a:tabLs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1450" algn="l"/>
              </a:tabLs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1450" algn="l"/>
              </a:tabLs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1450" algn="l"/>
              </a:tabLs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4400">
                <a:latin typeface="Times New Roman" pitchFamily="18" charset="0"/>
              </a:rPr>
              <a:t>conoc</a:t>
            </a:r>
            <a:r>
              <a:rPr lang="en-US" sz="4400" noProof="1">
                <a:latin typeface="Times New Roman" pitchFamily="18" charset="0"/>
              </a:rPr>
              <a:t>emos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4400">
                <a:latin typeface="Times New Roman" pitchFamily="18" charset="0"/>
              </a:rPr>
              <a:t>conoc</a:t>
            </a:r>
            <a:r>
              <a:rPr lang="en-US" sz="4400" noProof="1">
                <a:latin typeface="Times New Roman" pitchFamily="18" charset="0"/>
              </a:rPr>
              <a:t>en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0" y="5002213"/>
            <a:ext cx="3695700" cy="86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The verb </a:t>
            </a:r>
            <a:r>
              <a:rPr lang="en-US" sz="2800" i="1">
                <a:latin typeface="Times New Roman" pitchFamily="18" charset="0"/>
              </a:rPr>
              <a:t>conocer</a:t>
            </a:r>
            <a:r>
              <a:rPr lang="en-US" sz="2800">
                <a:latin typeface="Times New Roman" pitchFamily="18" charset="0"/>
              </a:rPr>
              <a:t> is irregular in its </a:t>
            </a:r>
            <a:r>
              <a:rPr lang="en-US" sz="2800" i="1">
                <a:latin typeface="Times New Roman" pitchFamily="18" charset="0"/>
              </a:rPr>
              <a:t>yo</a:t>
            </a:r>
            <a:r>
              <a:rPr lang="en-US" sz="2800">
                <a:latin typeface="Times New Roman" pitchFamily="18" charset="0"/>
              </a:rPr>
              <a:t> form.</a:t>
            </a:r>
            <a:endParaRPr lang="en-US" sz="2800" noProof="1">
              <a:latin typeface="Times New Roman" pitchFamily="18" charset="0"/>
            </a:endParaRPr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 flipV="1">
            <a:off x="1981200" y="3048000"/>
            <a:ext cx="762000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-76200" y="2549525"/>
            <a:ext cx="2325688" cy="216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r"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sz="4400">
                <a:solidFill>
                  <a:schemeClr val="hlink"/>
                </a:solidFill>
                <a:latin typeface="Times New Roman" pitchFamily="18" charset="0"/>
              </a:rPr>
              <a:t>Yo</a:t>
            </a:r>
          </a:p>
          <a:p>
            <a:pPr algn="r"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sz="4400">
                <a:solidFill>
                  <a:schemeClr val="hlink"/>
                </a:solidFill>
                <a:latin typeface="Times New Roman" pitchFamily="18" charset="0"/>
              </a:rPr>
              <a:t>T</a:t>
            </a:r>
            <a:r>
              <a:rPr lang="en-US" sz="4400">
                <a:solidFill>
                  <a:schemeClr val="hlink"/>
                </a:solidFill>
                <a:latin typeface="Times New Roman" pitchFamily="18" charset="0"/>
                <a:cs typeface="Tahoma" pitchFamily="34" charset="0"/>
              </a:rPr>
              <a:t>ú</a:t>
            </a:r>
          </a:p>
          <a:p>
            <a:pPr algn="r"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sz="4400">
                <a:solidFill>
                  <a:schemeClr val="hlink"/>
                </a:solidFill>
                <a:latin typeface="Times New Roman" pitchFamily="18" charset="0"/>
                <a:cs typeface="Tahoma" pitchFamily="34" charset="0"/>
              </a:rPr>
              <a:t>Él ella ud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4038600" y="2590800"/>
            <a:ext cx="2481263" cy="216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r"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sz="4400">
                <a:solidFill>
                  <a:schemeClr val="hlink"/>
                </a:solidFill>
                <a:latin typeface="Times New Roman" pitchFamily="18" charset="0"/>
              </a:rPr>
              <a:t>Nosotros</a:t>
            </a:r>
          </a:p>
          <a:p>
            <a:pPr algn="r"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sz="4400">
                <a:solidFill>
                  <a:schemeClr val="hlink"/>
                </a:solidFill>
                <a:latin typeface="Times New Roman" pitchFamily="18" charset="0"/>
                <a:cs typeface="Tahoma" pitchFamily="34" charset="0"/>
              </a:rPr>
              <a:t>Ellos </a:t>
            </a:r>
          </a:p>
          <a:p>
            <a:pPr algn="r"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sz="4400">
                <a:solidFill>
                  <a:schemeClr val="hlink"/>
                </a:solidFill>
                <a:latin typeface="Times New Roman" pitchFamily="18" charset="0"/>
                <a:cs typeface="Tahoma" pitchFamily="34" charset="0"/>
              </a:rPr>
              <a:t>Ellas Uds.</a:t>
            </a:r>
          </a:p>
        </p:txBody>
      </p:sp>
    </p:spTree>
    <p:extLst>
      <p:ext uri="{BB962C8B-B14F-4D97-AF65-F5344CB8AC3E}">
        <p14:creationId xmlns:p14="http://schemas.microsoft.com/office/powerpoint/2010/main" val="596558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1000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nimBg="1"/>
      <p:bldP spid="15364" grpId="0" build="p" autoUpdateAnimBg="0"/>
      <p:bldP spid="15365" grpId="0" build="p" autoUpdateAnimBg="0"/>
      <p:bldP spid="15366" grpId="0" build="p" autoUpdateAnimBg="0"/>
      <p:bldP spid="1536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914400"/>
            <a:ext cx="4595813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0" y="2590800"/>
            <a:ext cx="5181600" cy="287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sz="4400" b="1">
                <a:solidFill>
                  <a:srgbClr val="FF6600"/>
                </a:solidFill>
                <a:latin typeface="Times New Roman" pitchFamily="18" charset="0"/>
              </a:rPr>
              <a:t>Conocer 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3500">
                <a:latin typeface="Times New Roman" pitchFamily="18" charset="0"/>
              </a:rPr>
              <a:t> to know a person, or to be acquainted or thoroughly familiar with a person or thing</a:t>
            </a:r>
          </a:p>
        </p:txBody>
      </p:sp>
    </p:spTree>
    <p:extLst>
      <p:ext uri="{BB962C8B-B14F-4D97-AF65-F5344CB8AC3E}">
        <p14:creationId xmlns:p14="http://schemas.microsoft.com/office/powerpoint/2010/main" val="2400085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4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4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 anchor="t"/>
          <a:lstStyle/>
          <a:p>
            <a:pPr algn="ctr" eaLnBrk="1" hangingPunct="1"/>
            <a:r>
              <a:rPr lang="en-US" b="1" smtClean="0">
                <a:solidFill>
                  <a:srgbClr val="FF6600"/>
                </a:solidFill>
              </a:rPr>
              <a:t>Conocer</a:t>
            </a:r>
            <a:r>
              <a:rPr lang="en-US" smtClean="0">
                <a:solidFill>
                  <a:srgbClr val="FF6600"/>
                </a:solidFill>
              </a:rPr>
              <a:t> </a:t>
            </a:r>
            <a:r>
              <a:rPr lang="en-US" smtClean="0">
                <a:solidFill>
                  <a:schemeClr val="tx1"/>
                </a:solidFill>
              </a:rPr>
              <a:t>+ </a:t>
            </a:r>
            <a:r>
              <a:rPr lang="en-US" smtClean="0">
                <a:solidFill>
                  <a:srgbClr val="996600"/>
                </a:solidFill>
              </a:rPr>
              <a:t>“A” Personal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4294967295"/>
          </p:nvPr>
        </p:nvSpPr>
        <p:spPr>
          <a:xfrm>
            <a:off x="1371600" y="1752600"/>
            <a:ext cx="7772400" cy="4114800"/>
          </a:xfrm>
        </p:spPr>
        <p:txBody>
          <a:bodyPr>
            <a:normAutofit fontScale="92500"/>
          </a:bodyPr>
          <a:lstStyle/>
          <a:p>
            <a:pPr marL="411163" eaLnBrk="1" hangingPunct="1"/>
            <a:r>
              <a:rPr lang="en-US" sz="3600" smtClean="0"/>
              <a:t>When you know a person, the conjugation of “</a:t>
            </a:r>
            <a:r>
              <a:rPr lang="en-US" sz="3600" b="1" smtClean="0">
                <a:solidFill>
                  <a:srgbClr val="FF6600"/>
                </a:solidFill>
              </a:rPr>
              <a:t>conocer</a:t>
            </a:r>
            <a:r>
              <a:rPr lang="en-US" sz="3600" smtClean="0"/>
              <a:t>” is followed by the letter “</a:t>
            </a:r>
            <a:r>
              <a:rPr lang="en-US" sz="3600" b="1" smtClean="0">
                <a:solidFill>
                  <a:srgbClr val="996600"/>
                </a:solidFill>
              </a:rPr>
              <a:t>a</a:t>
            </a:r>
            <a:r>
              <a:rPr lang="en-US" sz="3600" smtClean="0"/>
              <a:t>” (the “a” personal)</a:t>
            </a:r>
          </a:p>
          <a:p>
            <a:pPr marL="411163" eaLnBrk="1" hangingPunct="1">
              <a:buFont typeface="Wingdings" pitchFamily="2" charset="2"/>
              <a:buNone/>
            </a:pPr>
            <a:r>
              <a:rPr lang="en-US" sz="3600" i="1" smtClean="0"/>
              <a:t>Ejemplos:</a:t>
            </a:r>
          </a:p>
          <a:p>
            <a:pPr marL="411163" eaLnBrk="1" hangingPunct="1">
              <a:buFont typeface="Wingdings" pitchFamily="2" charset="2"/>
              <a:buNone/>
            </a:pPr>
            <a:r>
              <a:rPr lang="en-US" sz="3600" smtClean="0"/>
              <a:t>	Yo </a:t>
            </a:r>
            <a:r>
              <a:rPr lang="en-US" sz="3600" smtClean="0">
                <a:solidFill>
                  <a:srgbClr val="FF6600"/>
                </a:solidFill>
              </a:rPr>
              <a:t>conozco</a:t>
            </a:r>
            <a:r>
              <a:rPr lang="en-US" sz="3600" smtClean="0"/>
              <a:t> </a:t>
            </a:r>
            <a:r>
              <a:rPr lang="en-US" sz="3600" b="1" u="sng" smtClean="0">
                <a:solidFill>
                  <a:srgbClr val="996600"/>
                </a:solidFill>
              </a:rPr>
              <a:t>a</a:t>
            </a:r>
            <a:r>
              <a:rPr lang="en-US" sz="3600" smtClean="0"/>
              <a:t> Martín.</a:t>
            </a:r>
          </a:p>
          <a:p>
            <a:pPr marL="411163" eaLnBrk="1" hangingPunct="1">
              <a:buFont typeface="Wingdings" pitchFamily="2" charset="2"/>
              <a:buNone/>
            </a:pPr>
            <a:r>
              <a:rPr lang="en-US" sz="3600" smtClean="0"/>
              <a:t>	No </a:t>
            </a:r>
            <a:r>
              <a:rPr lang="en-US" sz="3600" smtClean="0">
                <a:solidFill>
                  <a:srgbClr val="FF6600"/>
                </a:solidFill>
              </a:rPr>
              <a:t>conocemos</a:t>
            </a:r>
            <a:r>
              <a:rPr lang="en-US" sz="3600" smtClean="0"/>
              <a:t> </a:t>
            </a:r>
            <a:r>
              <a:rPr lang="en-US" sz="3600" b="1" u="sng" smtClean="0">
                <a:solidFill>
                  <a:srgbClr val="996600"/>
                </a:solidFill>
              </a:rPr>
              <a:t>a</a:t>
            </a:r>
            <a:r>
              <a:rPr lang="en-US" sz="3600" smtClean="0"/>
              <a:t> Julio.</a:t>
            </a:r>
          </a:p>
          <a:p>
            <a:pPr marL="411163" eaLnBrk="1" hangingPunct="1">
              <a:buFont typeface="Wingdings" pitchFamily="2" charset="2"/>
              <a:buNone/>
            </a:pPr>
            <a:r>
              <a:rPr lang="en-US" sz="3600" smtClean="0"/>
              <a:t>	Jorge no </a:t>
            </a:r>
            <a:r>
              <a:rPr lang="en-US" sz="3600" smtClean="0">
                <a:solidFill>
                  <a:srgbClr val="FF6600"/>
                </a:solidFill>
              </a:rPr>
              <a:t>conoce</a:t>
            </a:r>
            <a:r>
              <a:rPr lang="en-US" sz="3600" smtClean="0"/>
              <a:t> </a:t>
            </a:r>
            <a:r>
              <a:rPr lang="en-US" sz="3600" b="1" u="sng" smtClean="0">
                <a:solidFill>
                  <a:srgbClr val="996600"/>
                </a:solidFill>
              </a:rPr>
              <a:t>a</a:t>
            </a:r>
            <a:r>
              <a:rPr lang="en-US" sz="3600" smtClean="0"/>
              <a:t> Ra</a:t>
            </a:r>
            <a:r>
              <a:rPr lang="en-US" sz="3600" smtClean="0">
                <a:cs typeface="Tahoma" pitchFamily="34" charset="0"/>
              </a:rPr>
              <a:t>ú</a:t>
            </a:r>
            <a:r>
              <a:rPr lang="en-US" sz="3600" smtClean="0"/>
              <a:t>l.</a:t>
            </a:r>
          </a:p>
        </p:txBody>
      </p:sp>
    </p:spTree>
    <p:extLst>
      <p:ext uri="{BB962C8B-B14F-4D97-AF65-F5344CB8AC3E}">
        <p14:creationId xmlns:p14="http://schemas.microsoft.com/office/powerpoint/2010/main" val="257845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371600" y="1295400"/>
            <a:ext cx="7620000" cy="904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95000"/>
              </a:lnSpc>
              <a:spcBef>
                <a:spcPct val="50000"/>
              </a:spcBef>
            </a:pPr>
            <a:r>
              <a:rPr lang="en-US" sz="2800">
                <a:latin typeface="Comic Sans MS" pitchFamily="66" charset="0"/>
              </a:rPr>
              <a:t>Yo </a:t>
            </a:r>
            <a:r>
              <a:rPr lang="en-US" sz="2800" b="1" u="sng">
                <a:solidFill>
                  <a:schemeClr val="folHlink"/>
                </a:solidFill>
                <a:latin typeface="Comic Sans MS" pitchFamily="66" charset="0"/>
              </a:rPr>
              <a:t>sé</a:t>
            </a:r>
            <a:r>
              <a:rPr lang="en-US" sz="2800">
                <a:latin typeface="Comic Sans MS" pitchFamily="66" charset="0"/>
              </a:rPr>
              <a:t> quién es Enrique Iglesias, pero no </a:t>
            </a:r>
            <a:r>
              <a:rPr lang="en-US" sz="2800" b="1" u="sng">
                <a:solidFill>
                  <a:srgbClr val="FF6600"/>
                </a:solidFill>
                <a:latin typeface="Comic Sans MS" pitchFamily="66" charset="0"/>
              </a:rPr>
              <a:t>conozco</a:t>
            </a:r>
            <a:r>
              <a:rPr lang="en-US" sz="2800">
                <a:latin typeface="Comic Sans MS" pitchFamily="66" charset="0"/>
              </a:rPr>
              <a:t> al señor Iglesias personalmente.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685800" y="3200400"/>
            <a:ext cx="769620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95000"/>
              </a:lnSpc>
              <a:spcBef>
                <a:spcPct val="50000"/>
              </a:spcBef>
            </a:pPr>
            <a:r>
              <a:rPr lang="en-US" sz="2800" b="1" u="sng">
                <a:solidFill>
                  <a:schemeClr val="folHlink"/>
                </a:solidFill>
                <a:latin typeface="Comic Sans MS" pitchFamily="66" charset="0"/>
              </a:rPr>
              <a:t>Sabemos</a:t>
            </a:r>
            <a:r>
              <a:rPr lang="en-US" sz="2800">
                <a:latin typeface="Comic Sans MS" pitchFamily="66" charset="0"/>
              </a:rPr>
              <a:t> dónde está Madrid, pero no </a:t>
            </a:r>
            <a:r>
              <a:rPr lang="en-US" sz="2800" b="1" u="sng">
                <a:solidFill>
                  <a:srgbClr val="FF6600"/>
                </a:solidFill>
                <a:latin typeface="Comic Sans MS" pitchFamily="66" charset="0"/>
              </a:rPr>
              <a:t>conocemos</a:t>
            </a:r>
            <a:r>
              <a:rPr lang="en-US" sz="2800">
                <a:latin typeface="Comic Sans MS" pitchFamily="66" charset="0"/>
              </a:rPr>
              <a:t> la ciudad.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228600" y="5029200"/>
            <a:ext cx="861060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95000"/>
              </a:lnSpc>
              <a:spcBef>
                <a:spcPct val="50000"/>
              </a:spcBef>
            </a:pPr>
            <a:r>
              <a:rPr lang="en-US" sz="2800">
                <a:latin typeface="Comic Sans MS" pitchFamily="66" charset="0"/>
              </a:rPr>
              <a:t>Rosa </a:t>
            </a:r>
            <a:r>
              <a:rPr lang="en-US" sz="2800" b="1" u="sng">
                <a:solidFill>
                  <a:schemeClr val="folHlink"/>
                </a:solidFill>
                <a:latin typeface="Comic Sans MS" pitchFamily="66" charset="0"/>
              </a:rPr>
              <a:t>sabe</a:t>
            </a:r>
            <a:r>
              <a:rPr lang="en-US" sz="2800">
                <a:latin typeface="Comic Sans MS" pitchFamily="66" charset="0"/>
              </a:rPr>
              <a:t> que Marc Anthony es famoso, pero no </a:t>
            </a:r>
            <a:r>
              <a:rPr lang="en-US" sz="2800" b="1" u="sng">
                <a:solidFill>
                  <a:srgbClr val="FF6600"/>
                </a:solidFill>
                <a:latin typeface="Comic Sans MS" pitchFamily="66" charset="0"/>
              </a:rPr>
              <a:t>conoce</a:t>
            </a:r>
            <a:r>
              <a:rPr lang="en-US" sz="2800">
                <a:latin typeface="Comic Sans MS" pitchFamily="66" charset="0"/>
              </a:rPr>
              <a:t> su musica.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228600" y="228600"/>
            <a:ext cx="86868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US" sz="3500" b="1">
                <a:solidFill>
                  <a:schemeClr val="hlink"/>
                </a:solidFill>
                <a:latin typeface="Consolas" pitchFamily="49" charset="0"/>
              </a:rPr>
              <a:t>La Diferencia Entre </a:t>
            </a:r>
            <a:r>
              <a:rPr lang="en-US" sz="3500" b="1" i="1">
                <a:solidFill>
                  <a:schemeClr val="folHlink"/>
                </a:solidFill>
                <a:latin typeface="Consolas" pitchFamily="49" charset="0"/>
              </a:rPr>
              <a:t>Saber</a:t>
            </a:r>
            <a:r>
              <a:rPr lang="en-US" sz="3500" b="1">
                <a:solidFill>
                  <a:schemeClr val="hlink"/>
                </a:solidFill>
                <a:latin typeface="Consolas" pitchFamily="49" charset="0"/>
              </a:rPr>
              <a:t> y </a:t>
            </a:r>
            <a:r>
              <a:rPr lang="en-US" sz="3500" b="1" i="1">
                <a:solidFill>
                  <a:srgbClr val="FF6600"/>
                </a:solidFill>
                <a:latin typeface="Consolas" pitchFamily="49" charset="0"/>
              </a:rPr>
              <a:t>Conocer</a:t>
            </a:r>
            <a:endParaRPr lang="en-US" sz="3500" b="1">
              <a:solidFill>
                <a:srgbClr val="FF6600"/>
              </a:solidFill>
              <a:latin typeface="Consolas" pitchFamily="49" charset="0"/>
            </a:endParaRP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914400" y="2362200"/>
            <a:ext cx="769620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600" i="1">
                <a:latin typeface="Times New Roman" pitchFamily="18" charset="0"/>
              </a:rPr>
              <a:t>I know who Enrique Iglesias is, but I don’t know Mr. Iglesias personally.</a:t>
            </a: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838200" y="4191000"/>
            <a:ext cx="769620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600" i="1">
                <a:latin typeface="Times New Roman" pitchFamily="18" charset="0"/>
              </a:rPr>
              <a:t>We know where Madrid is, but we aren’t familiar with the city.</a:t>
            </a: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762000" y="6051550"/>
            <a:ext cx="769620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600" i="1">
                <a:latin typeface="Times New Roman" pitchFamily="18" charset="0"/>
              </a:rPr>
              <a:t>Rosa knows that Marc Anthony is famous, but she isn’t acquainted with his music.</a:t>
            </a:r>
          </a:p>
        </p:txBody>
      </p:sp>
    </p:spTree>
    <p:extLst>
      <p:ext uri="{BB962C8B-B14F-4D97-AF65-F5344CB8AC3E}">
        <p14:creationId xmlns:p14="http://schemas.microsoft.com/office/powerpoint/2010/main" val="1101951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4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nimBg="1"/>
      <p:bldP spid="12293" grpId="0"/>
      <p:bldP spid="12294" grpId="0"/>
      <p:bldP spid="12295" grpId="0"/>
      <p:bldP spid="12296" grpId="0"/>
      <p:bldP spid="12297" grpId="0"/>
      <p:bldP spid="1229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957513"/>
            <a:ext cx="7793037" cy="1462087"/>
          </a:xfrm>
        </p:spPr>
        <p:txBody>
          <a:bodyPr/>
          <a:lstStyle/>
          <a:p>
            <a:pPr eaLnBrk="1" hangingPunct="1"/>
            <a:r>
              <a:rPr lang="en-US" dirty="0" err="1" smtClean="0">
                <a:solidFill>
                  <a:schemeClr val="hlink"/>
                </a:solidFill>
              </a:rPr>
              <a:t>Tarea</a:t>
            </a:r>
            <a:r>
              <a:rPr lang="en-US" dirty="0" smtClean="0">
                <a:solidFill>
                  <a:schemeClr val="hlink"/>
                </a:solidFill>
              </a:rPr>
              <a:t> # 44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6</a:t>
            </a:r>
            <a:r>
              <a:rPr lang="en-US" dirty="0" smtClean="0"/>
              <a:t> p. 309</a:t>
            </a:r>
          </a:p>
          <a:p>
            <a:pPr eaLnBrk="1" hangingPunct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7</a:t>
            </a:r>
            <a:r>
              <a:rPr lang="en-US" dirty="0" smtClean="0"/>
              <a:t> p. 309</a:t>
            </a:r>
          </a:p>
          <a:p>
            <a:pPr eaLnBrk="1" hangingPunct="1"/>
            <a:endParaRPr lang="en-US" dirty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smtClean="0"/>
              <a:t>Saber y </a:t>
            </a:r>
            <a:r>
              <a:rPr lang="en-US" u="sng" dirty="0" err="1" smtClean="0"/>
              <a:t>Conocer</a:t>
            </a:r>
            <a:endParaRPr lang="en-US" dirty="0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en-US" dirty="0" err="1" smtClean="0">
                <a:solidFill>
                  <a:schemeClr val="hlink"/>
                </a:solidFill>
              </a:rPr>
              <a:t>Practica</a:t>
            </a:r>
            <a:endParaRPr lang="en-US" dirty="0" smtClean="0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28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bos tricolor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</TotalTime>
  <Words>322</Words>
  <Application>Microsoft Office PowerPoint</Application>
  <PresentationFormat>On-screen Show (4:3)</PresentationFormat>
  <Paragraphs>59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cubos tricolor</vt:lpstr>
      <vt:lpstr>Me llamo _________          Clase 8 IM La fecha es el 9 de abril del 2013</vt:lpstr>
      <vt:lpstr>Repaso del verbo SABER</vt:lpstr>
      <vt:lpstr>Conocer  conjugation</vt:lpstr>
      <vt:lpstr>PowerPoint Presentation</vt:lpstr>
      <vt:lpstr>Conocer + “A” Personal</vt:lpstr>
      <vt:lpstr>PowerPoint Presentation</vt:lpstr>
      <vt:lpstr>Tarea # 44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       Clase 7 il La fecha es el 11 de febrero del 2013</dc:title>
  <dc:creator>Helen Zumaeta</dc:creator>
  <cp:lastModifiedBy>Helen Zumaeta</cp:lastModifiedBy>
  <cp:revision>5</cp:revision>
  <cp:lastPrinted>2013-02-11T14:54:07Z</cp:lastPrinted>
  <dcterms:created xsi:type="dcterms:W3CDTF">2013-02-08T20:40:52Z</dcterms:created>
  <dcterms:modified xsi:type="dcterms:W3CDTF">2013-04-08T16:08:22Z</dcterms:modified>
</cp:coreProperties>
</file>